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C800984-4C77-4425-BA03-E2E252D335E3}">
  <a:tblStyle styleId="{6C800984-4C77-4425-BA03-E2E252D335E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cf5039f09_0_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cf5039f09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cf5039f09_0_58: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cf5039f09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d73eb1213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d73eb121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FaXoxdmaSj7olgh8EXUh7GAl4ccvJllqwTKVGP0M5YU/copy" TargetMode="External"/><Relationship Id="rId10" Type="http://schemas.openxmlformats.org/officeDocument/2006/relationships/hyperlink" Target="https://docs.google.com/presentation/d/1PK-T0jcMsdTLsNFfnWb1_fkbkRAC6mqy5VyNQJZh4js/copy" TargetMode="External"/><Relationship Id="rId13" Type="http://schemas.openxmlformats.org/officeDocument/2006/relationships/hyperlink" Target="https://docs.google.com/presentation/d/14jJksPEUsp_eyHIUrDjsPt6cyAgL6AcpFlgEYs1OBuQ/copy" TargetMode="External"/><Relationship Id="rId12" Type="http://schemas.openxmlformats.org/officeDocument/2006/relationships/hyperlink" Target="https://docs.google.com/presentation/d/1znLHYFpGM5CbOJNBh-RoH_nSd82tdpoTELYFoNv_f00/copy"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hyperlink" Target="https://docs.google.com/presentation/d/158byQMEu5QE5uEbkACbmYMy0ogLjlMrrvQDRa9mF7ds/copy" TargetMode="External"/><Relationship Id="rId5" Type="http://schemas.openxmlformats.org/officeDocument/2006/relationships/hyperlink" Target="https://docs.google.com/presentation/d/14jJksPEUsp_eyHIUrDjsPt6cyAgL6AcpFlgEYs1OBuQ/copy" TargetMode="External"/><Relationship Id="rId6" Type="http://schemas.openxmlformats.org/officeDocument/2006/relationships/hyperlink" Target="https://docs.google.com/presentation/d/19UmBgRCJUEH20SgjSTJWI5MpHq_8ynrofkZ_9g1-9uo/copy" TargetMode="External"/><Relationship Id="rId7" Type="http://schemas.openxmlformats.org/officeDocument/2006/relationships/hyperlink" Target="https://docs.google.com/presentation/d/1jHr6smec5uANq5_LJWxQxIwLj7jNvBTl2s09hDNCuRU/copy" TargetMode="External"/><Relationship Id="rId8" Type="http://schemas.openxmlformats.org/officeDocument/2006/relationships/hyperlink" Target="https://docs.google.com/presentation/d/1iedoNEEV0_RkCWIcq2IhjMcndl8KDRse7jak6WCUv9w/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docs.google.com/presentation/d/19UmBgRCJUEH20SgjSTJWI5MpHq_8ynrofkZ_9g1-9uo/copy" TargetMode="External"/><Relationship Id="rId6" Type="http://schemas.openxmlformats.org/officeDocument/2006/relationships/hyperlink" Target="https://docs.google.com/presentation/d/1PK-T0jcMsdTLsNFfnWb1_fkbkRAC6mqy5VyNQJZh4js/copy" TargetMode="External"/><Relationship Id="rId7" Type="http://schemas.openxmlformats.org/officeDocument/2006/relationships/hyperlink" Target="https://docs.google.com/presentation/d/1FaXoxdmaSj7olgh8EXUh7GAl4ccvJllqwTKVGP0M5YU/copy" TargetMode="External"/><Relationship Id="rId8" Type="http://schemas.openxmlformats.org/officeDocument/2006/relationships/hyperlink" Target="https://docs.google.com/presentation/d/1iedoNEEV0_RkCWIcq2IhjMcndl8KDRse7jak6WCUv9w/edit?usp=shar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{6C800984-4C77-4425-BA03-E2E252D335E3}</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15: Assessment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How did global conflicts in the 20th century reshape socio-political ideologies, geopolitical dominance, and the lives of ordinary people?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All standards in the unit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&amp;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Assessment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Digital Museum Exhibit Exemplar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Assessment Student Worksheet &amp; Exemplar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10">
                            <a:extLst>
                              <a:ext uri="{A12FA001-AC4F-418D-AE19-62706E023703}">
                                <ahyp:hlinkClr val="tx"/>
                              </a:ext>
                            </a:extLst>
                          </a:hlinkClick>
                        </a:rPr>
                        <a:t>Digital Museum Exhibit Instructions and Resources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11">
                            <a:extLst>
                              <a:ext uri="{A12FA001-AC4F-418D-AE19-62706E023703}">
                                <ahyp:hlinkClr val="tx"/>
                              </a:ext>
                            </a:extLst>
                          </a:hlinkClick>
                        </a:rPr>
                        <a:t>Digital Museum Template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2"/>
                        </a:rPr>
                        <a:t>Printable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Museum Curator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Video Reflection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3"/>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World at War: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9" name="Google Shape;69;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70" name="Google Shape;70;p14"/>
          <p:cNvPicPr preferRelativeResize="0"/>
          <p:nvPr/>
        </p:nvPicPr>
        <p:blipFill>
          <a:blip r:embed="rId4">
            <a:alphaModFix/>
          </a:blip>
          <a:stretch>
            <a:fillRect/>
          </a:stretch>
        </p:blipFill>
        <p:spPr>
          <a:xfrm>
            <a:off x="279881" y="89249"/>
            <a:ext cx="816414" cy="338543"/>
          </a:xfrm>
          <a:prstGeom prst="rect">
            <a:avLst/>
          </a:prstGeom>
          <a:noFill/>
          <a:ln>
            <a:noFill/>
          </a:ln>
        </p:spPr>
      </p:pic>
      <p:graphicFrame>
        <p:nvGraphicFramePr>
          <p:cNvPr id="71" name="Google Shape;71;p14"/>
          <p:cNvGraphicFramePr/>
          <p:nvPr/>
        </p:nvGraphicFramePr>
        <p:xfrm>
          <a:off x="355863" y="658325"/>
          <a:ext cx="3000000" cy="3000000"/>
        </p:xfrm>
        <a:graphic>
          <a:graphicData uri="http://schemas.openxmlformats.org/drawingml/2006/table">
            <a:tbl>
              <a:tblPr>
                <a:noFill/>
                <a:tableStyleId>{6C800984-4C77-4425-BA03-E2E252D335E3}</a:tableStyleId>
              </a:tblPr>
              <a:tblGrid>
                <a:gridCol w="1633350"/>
                <a:gridCol w="4045800"/>
                <a:gridCol w="3669725"/>
              </a:tblGrid>
              <a:tr h="3545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15: Assessment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rowSpan="2">
                  <a:txBody>
                    <a:bodyPr/>
                    <a:lstStyle/>
                    <a:p>
                      <a:pPr indent="0" lvl="0" marL="0" rtl="0" algn="l">
                        <a:spcBef>
                          <a:spcPts val="0"/>
                        </a:spcBef>
                        <a:spcAft>
                          <a:spcPts val="0"/>
                        </a:spcAft>
                        <a:buNone/>
                      </a:pPr>
                      <a:r>
                        <a:rPr b="1" lang="en" sz="1300">
                          <a:latin typeface="Inter"/>
                          <a:ea typeface="Inter"/>
                          <a:cs typeface="Inter"/>
                          <a:sym typeface="Inter"/>
                        </a:rPr>
                        <a:t>ACTIVITY 1 - </a:t>
                      </a:r>
                      <a:r>
                        <a:rPr b="1" lang="en" sz="1300">
                          <a:latin typeface="Inter"/>
                          <a:ea typeface="Inter"/>
                          <a:cs typeface="Inter"/>
                          <a:sym typeface="Inter"/>
                        </a:rPr>
                        <a:t>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Introduce the expectations and instructions for the Digital Museum Exhibit Assessment. The Digital Museum will be based on a theme and will include four “rooms”- one for each of the topics of the unit. Use the </a:t>
                      </a:r>
                      <a:r>
                        <a:rPr lang="en" sz="1200" u="sng">
                          <a:solidFill>
                            <a:schemeClr val="hlink"/>
                          </a:solidFill>
                          <a:latin typeface="Inter"/>
                          <a:ea typeface="Inter"/>
                          <a:cs typeface="Inter"/>
                          <a:sym typeface="Inter"/>
                          <a:hlinkClick r:id="rId5"/>
                        </a:rPr>
                        <a:t>Assessment Presentation</a:t>
                      </a:r>
                      <a:r>
                        <a:rPr lang="en" sz="1200">
                          <a:solidFill>
                            <a:schemeClr val="dk1"/>
                          </a:solidFill>
                          <a:latin typeface="Inter"/>
                          <a:ea typeface="Inter"/>
                          <a:cs typeface="Inter"/>
                          <a:sym typeface="Inter"/>
                        </a:rPr>
                        <a:t> to explain the required components of the project. Then, place students into groups of 2-3 and provide digital access to the  </a:t>
                      </a:r>
                      <a:r>
                        <a:rPr lang="en" sz="1200" u="sng">
                          <a:solidFill>
                            <a:schemeClr val="hlink"/>
                          </a:solidFill>
                          <a:latin typeface="Inter"/>
                          <a:ea typeface="Inter"/>
                          <a:cs typeface="Inter"/>
                          <a:sym typeface="Inter"/>
                          <a:hlinkClick r:id="rId6"/>
                        </a:rPr>
                        <a:t>Digital Museum Exhibit Instructions and Resources</a:t>
                      </a:r>
                      <a:r>
                        <a:rPr lang="en" sz="1200">
                          <a:solidFill>
                            <a:schemeClr val="dk1"/>
                          </a:solidFill>
                          <a:latin typeface="Inter"/>
                          <a:ea typeface="Inter"/>
                          <a:cs typeface="Inter"/>
                          <a:sym typeface="Inter"/>
                        </a:rPr>
                        <a:t> as well as provide the </a:t>
                      </a:r>
                      <a:r>
                        <a:rPr lang="en" sz="1200" u="sng">
                          <a:solidFill>
                            <a:schemeClr val="hlink"/>
                          </a:solidFill>
                          <a:latin typeface="Inter"/>
                          <a:ea typeface="Inter"/>
                          <a:cs typeface="Inter"/>
                          <a:sym typeface="Inter"/>
                          <a:hlinkClick r:id="rId7"/>
                        </a:rPr>
                        <a:t>Digital Museum Template</a:t>
                      </a:r>
                      <a:r>
                        <a:rPr lang="en" sz="1200">
                          <a:solidFill>
                            <a:schemeClr val="dk1"/>
                          </a:solidFill>
                          <a:latin typeface="Inter"/>
                          <a:ea typeface="Inter"/>
                          <a:cs typeface="Inter"/>
                          <a:sym typeface="Inter"/>
                        </a:rPr>
                        <a:t> to the students. Remind students that in their research they could potentially encounter graphic images and content (especially for topic 4) and have them consider how they want to incorporate that into their own exhibit. (See information at the end of the lesson plan and in the Best Practices Repository)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expectations for the assessment project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Organize students into groups of 2-3 to complete project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the Digital Museum Instructions &amp; Resources as well as the Digital Museum Template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Monitor work progress and provide support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ask questions as the teacher goes over the expectations for the assessment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with a group of 2-3 students and determine the theme of the museum</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Utilize resources and complete the Digital Museum Exhibit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a:t>
                      </a:r>
                      <a:r>
                        <a:rPr b="1" lang="en" sz="1300">
                          <a:solidFill>
                            <a:schemeClr val="dk1"/>
                          </a:solidFill>
                          <a:latin typeface="Inter"/>
                          <a:ea typeface="Inter"/>
                          <a:cs typeface="Inter"/>
                          <a:sym typeface="Inter"/>
                        </a:rPr>
                        <a:t>2 - PRACTICE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“visit” the digital museum of two other groups who had different themes than the ones each student initially researched. Provide a paper version of the </a:t>
                      </a:r>
                      <a:r>
                        <a:rPr lang="en" sz="1200" u="sng">
                          <a:solidFill>
                            <a:schemeClr val="hlink"/>
                          </a:solidFill>
                          <a:latin typeface="Inter"/>
                          <a:ea typeface="Inter"/>
                          <a:cs typeface="Inter"/>
                          <a:sym typeface="Inter"/>
                          <a:hlinkClick r:id="rId8"/>
                        </a:rPr>
                        <a:t>Assessment Student Worksheet.</a:t>
                      </a:r>
                      <a:r>
                        <a:rPr lang="en" sz="1200">
                          <a:latin typeface="Inter"/>
                          <a:ea typeface="Inter"/>
                          <a:cs typeface="Inter"/>
                          <a:sym typeface="Inter"/>
                        </a:rPr>
                        <a:t> Organize the classroom so students can “visit” the other classmates exhibits. This can be through setting up laptops around the room or creating a digital way for students to access all the museums.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Distribute the Assessment Student Worksheet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Organize the digital museums around the classroom on student laptops OR create a digital way to share all the museums so students can use their own laptops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Visit two digital </a:t>
                      </a:r>
                      <a:r>
                        <a:rPr lang="en" sz="1200">
                          <a:latin typeface="Inter"/>
                          <a:ea typeface="Inter"/>
                          <a:cs typeface="Inter"/>
                          <a:sym typeface="Inter"/>
                        </a:rPr>
                        <a:t>museums</a:t>
                      </a:r>
                      <a:r>
                        <a:rPr lang="en" sz="1200">
                          <a:latin typeface="Inter"/>
                          <a:ea typeface="Inter"/>
                          <a:cs typeface="Inter"/>
                          <a:sym typeface="Inter"/>
                        </a:rPr>
                        <a:t> that focused on a theme different from the one researched</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Fill out the Digital Assessment Student Worksheet for both museums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{6C800984-4C77-4425-BA03-E2E252D335E3}</a:tableStyleId>
              </a:tblPr>
              <a:tblGrid>
                <a:gridCol w="1673200"/>
                <a:gridCol w="4057350"/>
                <a:gridCol w="3702950"/>
              </a:tblGrid>
              <a:tr h="2428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15: Assessment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390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conclude the unit by completing the Unit 8 Inquiry Journal - Essential Question (page 9).</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161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access to their Inquiry Journal and 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a:t>
                      </a:r>
                      <a:r>
                        <a:rPr lang="en" sz="1200">
                          <a:latin typeface="Inter"/>
                          <a:ea typeface="Inter"/>
                          <a:cs typeface="Inter"/>
                          <a:sym typeface="Inter"/>
                        </a:rPr>
                        <a:t>Unit 8 Essential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16100">
                <a:tc>
                  <a:txBody>
                    <a:bodyPr/>
                    <a:lstStyle/>
                    <a:p>
                      <a:pPr indent="0" lvl="0" marL="0" rtl="0" algn="l">
                        <a:spcBef>
                          <a:spcPts val="0"/>
                        </a:spcBef>
                        <a:spcAft>
                          <a:spcPts val="0"/>
                        </a:spcAft>
                        <a:buNone/>
                      </a:pPr>
                      <a:r>
                        <a:rPr b="1" lang="en" sz="1300">
                          <a:latin typeface="Inter"/>
                          <a:ea typeface="Inter"/>
                          <a:cs typeface="Inter"/>
                          <a:sym typeface="Inter"/>
                        </a:rPr>
                        <a:t>SENSITIVE CONTENT NOTE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rgbClr val="000000"/>
                          </a:solidFill>
                          <a:latin typeface="Inter"/>
                          <a:ea typeface="Inter"/>
                          <a:cs typeface="Inter"/>
                          <a:sym typeface="Inter"/>
                        </a:rPr>
                        <a:t>Within the </a:t>
                      </a:r>
                      <a:r>
                        <a:rPr lang="en" sz="1200">
                          <a:latin typeface="Inter"/>
                          <a:ea typeface="Inter"/>
                          <a:cs typeface="Inter"/>
                          <a:sym typeface="Inter"/>
                        </a:rPr>
                        <a:t>research</a:t>
                      </a:r>
                      <a:r>
                        <a:rPr lang="en" sz="1200">
                          <a:solidFill>
                            <a:srgbClr val="000000"/>
                          </a:solidFill>
                          <a:latin typeface="Inter"/>
                          <a:ea typeface="Inter"/>
                          <a:cs typeface="Inter"/>
                          <a:sym typeface="Inter"/>
                        </a:rPr>
                        <a:t>, students will encounter graphic content. Th</a:t>
                      </a:r>
                      <a:r>
                        <a:rPr lang="en" sz="1200">
                          <a:latin typeface="Inter"/>
                          <a:ea typeface="Inter"/>
                          <a:cs typeface="Inter"/>
                          <a:sym typeface="Inter"/>
                        </a:rPr>
                        <a:t>is lesson </a:t>
                      </a:r>
                      <a:r>
                        <a:rPr lang="en" sz="1200">
                          <a:solidFill>
                            <a:srgbClr val="000000"/>
                          </a:solidFill>
                          <a:latin typeface="Inter"/>
                          <a:ea typeface="Inter"/>
                          <a:cs typeface="Inter"/>
                          <a:sym typeface="Inter"/>
                        </a:rPr>
                        <a:t>includes more matu</a:t>
                      </a:r>
                      <a:r>
                        <a:rPr lang="en" sz="1200">
                          <a:latin typeface="Inter"/>
                          <a:ea typeface="Inter"/>
                          <a:cs typeface="Inter"/>
                          <a:sym typeface="Inter"/>
                        </a:rPr>
                        <a:t>re</a:t>
                      </a:r>
                      <a:r>
                        <a:rPr lang="en" sz="1200">
                          <a:solidFill>
                            <a:srgbClr val="000000"/>
                          </a:solidFill>
                          <a:latin typeface="Inter"/>
                          <a:ea typeface="Inter"/>
                          <a:cs typeface="Inter"/>
                          <a:sym typeface="Inter"/>
                        </a:rPr>
                        <a:t> content including mentions of various </a:t>
                      </a:r>
                      <a:r>
                        <a:rPr lang="en" sz="1200">
                          <a:latin typeface="Inter"/>
                          <a:ea typeface="Inter"/>
                          <a:cs typeface="Inter"/>
                          <a:sym typeface="Inter"/>
                        </a:rPr>
                        <a:t>methods of abuse and murder</a:t>
                      </a:r>
                      <a:r>
                        <a:rPr lang="en" sz="1200">
                          <a:solidFill>
                            <a:srgbClr val="000000"/>
                          </a:solidFill>
                          <a:latin typeface="Inter"/>
                          <a:ea typeface="Inter"/>
                          <a:cs typeface="Inter"/>
                          <a:sym typeface="Inter"/>
                        </a:rPr>
                        <a:t>. Please also view resources within the Best Practice Repository for teaching hard history.</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